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Inter SemiBold"/>
      <p:regular r:id="rId14"/>
      <p:bold r:id="rId15"/>
      <p:italic r:id="rId16"/>
      <p:boldItalic r:id="rId17"/>
    </p:embeddedFont>
    <p:embeddedFont>
      <p:font typeface="Inter Light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Barlow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italic.fntdata"/><Relationship Id="rId22" Type="http://schemas.openxmlformats.org/officeDocument/2006/relationships/font" Target="fonts/Inter-regular.fntdata"/><Relationship Id="rId21" Type="http://schemas.openxmlformats.org/officeDocument/2006/relationships/font" Target="fonts/InterLight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arlowMedium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BarlowMedium-italic.fntdata"/><Relationship Id="rId27" Type="http://schemas.openxmlformats.org/officeDocument/2006/relationships/font" Target="fonts/Barlow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Barlow-bold.fntdata"/><Relationship Id="rId12" Type="http://schemas.openxmlformats.org/officeDocument/2006/relationships/slide" Target="slides/slide6.xml"/><Relationship Id="rId34" Type="http://schemas.openxmlformats.org/officeDocument/2006/relationships/font" Target="fonts/Barlow-regular.fntdata"/><Relationship Id="rId15" Type="http://schemas.openxmlformats.org/officeDocument/2006/relationships/font" Target="fonts/InterSemiBold-bold.fntdata"/><Relationship Id="rId37" Type="http://schemas.openxmlformats.org/officeDocument/2006/relationships/font" Target="fonts/Barlow-boldItalic.fntdata"/><Relationship Id="rId14" Type="http://schemas.openxmlformats.org/officeDocument/2006/relationships/font" Target="fonts/InterSemiBold-regular.fntdata"/><Relationship Id="rId36" Type="http://schemas.openxmlformats.org/officeDocument/2006/relationships/font" Target="fonts/Barlow-italic.fntdata"/><Relationship Id="rId17" Type="http://schemas.openxmlformats.org/officeDocument/2006/relationships/font" Target="fonts/InterSemiBold-boldItalic.fntdata"/><Relationship Id="rId16" Type="http://schemas.openxmlformats.org/officeDocument/2006/relationships/font" Target="fonts/InterSemiBold-italic.fntdata"/><Relationship Id="rId19" Type="http://schemas.openxmlformats.org/officeDocument/2006/relationships/font" Target="fonts/InterLight-bold.fntdata"/><Relationship Id="rId18" Type="http://schemas.openxmlformats.org/officeDocument/2006/relationships/font" Target="fonts/Inter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3e6592db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3e6592db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e6592db1b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e6592db1b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ddd81c4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ddd81c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91de17c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91de17c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ddd81c4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4ddd81c4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da42c8c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da42c8c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4da42c8c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4da42c8c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rgbClr val="1E20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64" name="Google Shape;64;p11"/>
          <p:cNvCxnSpPr>
            <a:endCxn id="6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rgbClr val="1E203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85" name="Google Shape;85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7" name="Google Shape;97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1" name="Google Shape;101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3" name="Google Shape;103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5" name="Google Shape;105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12" name="Google Shape;11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5" name="Google Shape;11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6" name="Google Shape;11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8" name="Google Shape;11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9" name="Google Shape;11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2" name="Google Shape;122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5" name="Google Shape;125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7" name="Google Shape;127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8" name="Google Shape;128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1" name="Google Shape;131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2" name="Google Shape;132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3" name="Google Shape;133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7" name="Google Shape;137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8" name="Google Shape;138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9" name="Google Shape;139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" name="Google Shape;140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1" name="Google Shape;141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2" name="Google Shape;142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3" name="Google Shape;143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rgbClr val="1E203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474350" y="3793500"/>
            <a:ext cx="40365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" name="Google Shape;192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8" name="Google Shape;198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3" name="Google Shape;213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5" name="Google Shape;225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" name="Google Shape;23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1" name="Google Shape;251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4" name="Google Shape;264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rgbClr val="1E20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472350" y="3144800"/>
            <a:ext cx="2965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74" name="Google Shape;274;p4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76" name="Google Shape;276;p4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83" name="Google Shape;283;p4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90" name="Google Shape;290;p4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4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94" name="Google Shape;294;p4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4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01" name="Google Shape;301;p4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6" name="Google Shape;306;p4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0" name="Google Shape;310;p4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" name="Google Shape;315;p4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4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18" name="Google Shape;318;p4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19" name="Google Shape;319;p4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20" name="Google Shape;320;p4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21" name="Google Shape;321;p4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" name="Google Shape;326;p4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8" name="Google Shape;328;p4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330" name="Google Shape;330;p4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5" name="Google Shape;335;p4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6" name="Google Shape;336;p4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7" name="Google Shape;337;p4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338" name="Google Shape;338;p4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4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49" name="Google Shape;349;p5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4" name="Google Shape;354;p5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6" name="Google Shape;356;p5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5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61" name="Google Shape;361;p5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5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4" name="Google Shape;364;p51"/>
          <p:cNvCxnSpPr>
            <a:endCxn id="36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5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5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5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5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375" name="Google Shape;375;p5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5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5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rgbClr val="1E203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5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5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82" name="Google Shape;382;p5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383" name="Google Shape;383;p5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388" name="Google Shape;388;p5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89" name="Google Shape;389;p5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1" name="Google Shape;391;p5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rgbClr val="1E203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395" name="Google Shape;395;p5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396" name="Google Shape;396;p5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5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8" name="Google Shape;398;p5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9" name="Google Shape;399;p5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5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05" name="Google Shape;405;p5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0" name="Google Shape;410;p5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1" name="Google Shape;411;p5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2" name="Google Shape;412;p5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3" name="Google Shape;413;p5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4" name="Google Shape;414;p5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6" name="Google Shape;416;p5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7" name="Google Shape;417;p5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2" name="Google Shape;422;p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5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25" name="Google Shape;425;p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430" name="Google Shape;430;p5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3" name="Google Shape;433;p5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4" name="Google Shape;434;p5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5" name="Google Shape;435;p5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6" name="Google Shape;436;p5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7" name="Google Shape;437;p5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438" name="Google Shape;438;p5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40" name="Google Shape;440;p5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1" name="Google Shape;441;p5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42" name="Google Shape;442;p5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3" name="Google Shape;443;p5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4" name="Google Shape;444;p5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5" name="Google Shape;445;p5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6" name="Google Shape;446;p5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7" name="Google Shape;447;p5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8" name="Google Shape;448;p5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3" name="Google Shape;453;p5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4" name="Google Shape;454;p5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5" name="Google Shape;455;p5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6" name="Google Shape;456;p5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5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8" name="Google Shape;458;p5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9" name="Google Shape;459;p5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0" name="Google Shape;460;p5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1" name="Google Shape;461;p5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5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3" name="Google Shape;463;p5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4" name="Google Shape;464;p5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5" name="Google Shape;465;p5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6" name="Google Shape;466;p5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5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68" name="Google Shape;468;p5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" name="Google Shape;47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7" name="Google Shape;47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7" name="Google Shape;37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1" name="Google Shape;48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5" name="Google Shape;485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9" name="Google Shape;48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3" name="Google Shape;49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00" name="Google Shape;500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1" name="Google Shape;501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2" name="Google Shape;50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505" name="Google Shape;50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" name="Google Shape;508;p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4" name="Google Shape;51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7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7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7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7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0" name="Google Shape;520;p7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1" name="Google Shape;41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23" name="Google Shape;523;p7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4" name="Google Shape;524;p7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7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9" name="Google Shape;529;p7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0" name="Google Shape;530;p7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1" name="Google Shape;531;p7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7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7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6" name="Google Shape;536;p7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7" name="Google Shape;537;p7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8" name="Google Shape;538;p7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9" name="Google Shape;539;p7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0" name="Google Shape;540;p7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1" name="Google Shape;541;p7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5" name="Google Shape;545;p7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6" name="Google Shape;546;p7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7" name="Google Shape;547;p7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8" name="Google Shape;548;p7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9" name="Google Shape;549;p7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0" name="Google Shape;550;p7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1" name="Google Shape;551;p7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2" name="Google Shape;552;p7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55" name="Google Shape;55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7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9" name="Google Shape;559;p7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7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7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2" name="Google Shape;56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64" name="Google Shape;564;p7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5" name="Google Shape;565;p7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8" name="Google Shape;568;p7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7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7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1" name="Google Shape;571;p7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7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3" name="Google Shape;57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75" name="Google Shape;575;p7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6" name="Google Shape;576;p7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7" name="Google Shape;577;p7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8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8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8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8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8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8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8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90" name="Google Shape;590;p8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8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8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rgbClr val="1E203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5" name="Google Shape;45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6" name="Google Shape;46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7" name="Google Shape;47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b="1"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hyperlink" Target="http://www.sustainablebtc.org" TargetMode="Externa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03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1" title="FinTechTV Presentation-1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06" l="45289" r="9788" t="4164"/>
          <a:stretch/>
        </p:blipFill>
        <p:spPr>
          <a:xfrm>
            <a:off x="4914979" y="0"/>
            <a:ext cx="42291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598" name="Google Shape;598;p81"/>
          <p:cNvSpPr txBox="1"/>
          <p:nvPr>
            <p:ph type="title"/>
          </p:nvPr>
        </p:nvSpPr>
        <p:spPr>
          <a:xfrm>
            <a:off x="378954" y="1766863"/>
            <a:ext cx="57819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Bridging Bitcoin and 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/>
              <a:t>Energy Transition</a:t>
            </a:r>
            <a:endParaRPr sz="3800"/>
          </a:p>
        </p:txBody>
      </p:sp>
      <p:pic>
        <p:nvPicPr>
          <p:cNvPr id="599" name="Google Shape;599;p81" title="Primary Logo Lockup (Light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5" y="507675"/>
            <a:ext cx="1258900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/>
        </p:nvSpPr>
        <p:spPr>
          <a:xfrm>
            <a:off x="401275" y="2930225"/>
            <a:ext cx="637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SBP: Tokenized Proof of Clean Energy use in Bitcoin mining</a:t>
            </a:r>
            <a:endParaRPr b="1" sz="1700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81"/>
          <p:cNvSpPr/>
          <p:nvPr/>
        </p:nvSpPr>
        <p:spPr>
          <a:xfrm>
            <a:off x="2295897" y="4686022"/>
            <a:ext cx="4552200" cy="34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2" name="Google Shape;602;p81"/>
          <p:cNvSpPr txBox="1"/>
          <p:nvPr/>
        </p:nvSpPr>
        <p:spPr>
          <a:xfrm>
            <a:off x="2369919" y="4657828"/>
            <a:ext cx="44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Institutional Access to Climate-Aligned Bitcoin Exposure</a:t>
            </a:r>
            <a:endParaRPr sz="1200"/>
          </a:p>
        </p:txBody>
      </p:sp>
      <p:sp>
        <p:nvSpPr>
          <p:cNvPr id="603" name="Google Shape;603;p81"/>
          <p:cNvSpPr/>
          <p:nvPr/>
        </p:nvSpPr>
        <p:spPr>
          <a:xfrm>
            <a:off x="432775" y="2950922"/>
            <a:ext cx="6308100" cy="405000"/>
          </a:xfrm>
          <a:prstGeom prst="roundRect">
            <a:avLst>
              <a:gd fmla="val 16667" name="adj"/>
            </a:avLst>
          </a:prstGeom>
          <a:solidFill>
            <a:srgbClr val="1E203F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2"/>
          <p:cNvSpPr/>
          <p:nvPr/>
        </p:nvSpPr>
        <p:spPr>
          <a:xfrm>
            <a:off x="562200" y="4111500"/>
            <a:ext cx="60777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82"/>
          <p:cNvSpPr txBox="1"/>
          <p:nvPr>
            <p:ph type="title"/>
          </p:nvPr>
        </p:nvSpPr>
        <p:spPr>
          <a:xfrm>
            <a:off x="562200" y="506700"/>
            <a:ext cx="7373400" cy="1075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Bitcoin is the World’s Most Scalable Clean Energy Buyer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rgbClr val="339DFF"/>
                </a:solidFill>
              </a:rPr>
              <a:t> </a:t>
            </a:r>
            <a:endParaRPr b="0" sz="1900">
              <a:solidFill>
                <a:srgbClr val="339D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339DFF"/>
                </a:solidFill>
              </a:rPr>
              <a:t> 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10" name="Google Shape;610;p82" title="Secondary Logo Lockup (Light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2"/>
          <p:cNvSpPr txBox="1"/>
          <p:nvPr/>
        </p:nvSpPr>
        <p:spPr>
          <a:xfrm>
            <a:off x="633918" y="4097428"/>
            <a:ext cx="6134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💡 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What if Bitcoin’s clean energy footprint could be verified and invested in?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sp>
        <p:nvSpPr>
          <p:cNvPr id="612" name="Google Shape;612;p82"/>
          <p:cNvSpPr txBox="1"/>
          <p:nvPr/>
        </p:nvSpPr>
        <p:spPr>
          <a:xfrm>
            <a:off x="1472950" y="2772600"/>
            <a:ext cx="30243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There is </a:t>
            </a:r>
            <a:r>
              <a:rPr lang="en" sz="1500" u="sng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verifiable data layer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to validate that Bitcoin’s energy demand is driving gigawatts of 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renewables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15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6F5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478400" y="1676250"/>
            <a:ext cx="656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 </a:t>
            </a:r>
            <a:r>
              <a:rPr b="1" i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hasn’t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climate-aligned capital flowed into Bitcoin, the fastest appreciating asset of the past decade? </a:t>
            </a:r>
            <a:endParaRPr b="1" sz="1300">
              <a:solidFill>
                <a:srgbClr val="0EC1D3"/>
              </a:solidFill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341175" y="2772600"/>
            <a:ext cx="3212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F6F5EC"/>
                </a:solidFill>
              </a:rPr>
              <a:t>Meanwhile</a:t>
            </a:r>
            <a:r>
              <a:rPr lang="en" sz="1500">
                <a:solidFill>
                  <a:srgbClr val="F6F5EC"/>
                </a:solidFill>
              </a:rPr>
              <a:t> </a:t>
            </a:r>
            <a:r>
              <a:rPr lang="en" sz="1500" u="sng">
                <a:solidFill>
                  <a:srgbClr val="F6F5EC"/>
                </a:solidFill>
              </a:rPr>
              <a:t>$35 Trillion of Institutional Capital is mandated</a:t>
            </a:r>
            <a:r>
              <a:rPr lang="en" sz="1500">
                <a:solidFill>
                  <a:srgbClr val="F6F5EC"/>
                </a:solidFill>
              </a:rPr>
              <a:t> to invest in climate aligned investments.</a:t>
            </a:r>
            <a:endParaRPr sz="1500">
              <a:solidFill>
                <a:srgbClr val="F6F5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5" name="Google Shape;615;p82" title="climate mandates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00" y="2675400"/>
            <a:ext cx="908749" cy="9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2" title="sustainable btc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750" y="2599200"/>
            <a:ext cx="1075200" cy="10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3"/>
          <p:cNvSpPr/>
          <p:nvPr/>
        </p:nvSpPr>
        <p:spPr>
          <a:xfrm>
            <a:off x="5292790" y="3870728"/>
            <a:ext cx="3554700" cy="685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2" name="Google Shape;622;p83"/>
          <p:cNvSpPr txBox="1"/>
          <p:nvPr>
            <p:ph type="title"/>
          </p:nvPr>
        </p:nvSpPr>
        <p:spPr>
          <a:xfrm>
            <a:off x="562200" y="397600"/>
            <a:ext cx="3000000" cy="1684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Infrastructure Powering </a:t>
            </a:r>
            <a:endParaRPr sz="29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Verifiable Clean Energy Mining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23" name="Google Shape;623;p83"/>
          <p:cNvSpPr txBox="1"/>
          <p:nvPr/>
        </p:nvSpPr>
        <p:spPr>
          <a:xfrm>
            <a:off x="5463169" y="3910232"/>
            <a:ext cx="326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✅Onchain proof that BTC was mined with verifiable clean energy.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24" name="Google Shape;624;p83" title="unnamed (1).jpg"/>
          <p:cNvPicPr preferRelativeResize="0"/>
          <p:nvPr/>
        </p:nvPicPr>
        <p:blipFill rotWithShape="1">
          <a:blip r:embed="rId4">
            <a:alphaModFix/>
          </a:blip>
          <a:srcRect b="0" l="19" r="9" t="0"/>
          <a:stretch/>
        </p:blipFill>
        <p:spPr>
          <a:xfrm>
            <a:off x="3763500" y="767000"/>
            <a:ext cx="5083796" cy="279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3"/>
          <p:cNvSpPr txBox="1"/>
          <p:nvPr/>
        </p:nvSpPr>
        <p:spPr>
          <a:xfrm>
            <a:off x="284700" y="3246525"/>
            <a:ext cx="34788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nstitutional‑grade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sustainability 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layer</a:t>
            </a:r>
            <a:endParaRPr sz="12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Largest aggregator &amp; r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epository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of Bitcoin Mining Energy data</a:t>
            </a:r>
            <a:endParaRPr sz="12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18,000+ BTC verified,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backed by more than 7 Million MWh of clean energy data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6" name="Google Shape;626;p83"/>
          <p:cNvSpPr txBox="1"/>
          <p:nvPr/>
        </p:nvSpPr>
        <p:spPr>
          <a:xfrm>
            <a:off x="486000" y="21874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platform with the leading Public, Sovereign &amp; Private miners globally</a:t>
            </a:r>
            <a:endParaRPr sz="1200"/>
          </a:p>
        </p:txBody>
      </p:sp>
      <p:pic>
        <p:nvPicPr>
          <p:cNvPr id="627" name="Google Shape;627;p83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4"/>
          <p:cNvSpPr txBox="1"/>
          <p:nvPr>
            <p:ph type="title"/>
          </p:nvPr>
        </p:nvSpPr>
        <p:spPr>
          <a:xfrm>
            <a:off x="439475" y="210750"/>
            <a:ext cx="8637600" cy="101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SBP Token: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Energy Transition Asset for Bitcoin</a:t>
            </a:r>
            <a:endParaRPr b="0" sz="1900">
              <a:solidFill>
                <a:srgbClr val="339D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3" name="Google Shape;633;p84"/>
          <p:cNvSpPr txBox="1"/>
          <p:nvPr/>
        </p:nvSpPr>
        <p:spPr>
          <a:xfrm>
            <a:off x="495450" y="1905538"/>
            <a:ext cx="51921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SBP Token = Proof of Clean Energy Use: 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Each token corresponds to verified, audited renewable energy used in Bitcoin mining.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Built for 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Institutional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Portfolios: 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Traceable, auditable, and designed for Bitcoin to meet sustainability mandates.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50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Earned, Not Minted: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Only created when miners validate clean energy usage—no speculation, no double counting.</a:t>
            </a:r>
            <a:endParaRPr b="1"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4" name="Google Shape;634;p84"/>
          <p:cNvSpPr txBox="1"/>
          <p:nvPr/>
        </p:nvSpPr>
        <p:spPr>
          <a:xfrm>
            <a:off x="383700" y="1221750"/>
            <a:ext cx="7824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Regulated Digital Asset that Pairs Bitcoin with Verified Clean Energy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84"/>
          <p:cNvSpPr/>
          <p:nvPr/>
        </p:nvSpPr>
        <p:spPr>
          <a:xfrm>
            <a:off x="2305175" y="4406500"/>
            <a:ext cx="49062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6" name="Google Shape;636;p84"/>
          <p:cNvSpPr txBox="1"/>
          <p:nvPr/>
        </p:nvSpPr>
        <p:spPr>
          <a:xfrm>
            <a:off x="2422375" y="4406500"/>
            <a:ext cx="5095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first and only way to invest in climate-aligned Bitcoin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pic>
        <p:nvPicPr>
          <p:cNvPr id="637" name="Google Shape;637;p84" title="Secondary Logo Lockup (Light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 title="Untitled-2.png"/>
          <p:cNvPicPr preferRelativeResize="0"/>
          <p:nvPr/>
        </p:nvPicPr>
        <p:blipFill rotWithShape="1">
          <a:blip r:embed="rId5">
            <a:alphaModFix/>
          </a:blip>
          <a:srcRect b="2217" l="0" r="0" t="2217"/>
          <a:stretch/>
        </p:blipFill>
        <p:spPr>
          <a:xfrm>
            <a:off x="6173900" y="1669913"/>
            <a:ext cx="2660699" cy="1803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/>
          <p:nvPr/>
        </p:nvSpPr>
        <p:spPr>
          <a:xfrm>
            <a:off x="6467296" y="3243376"/>
            <a:ext cx="1740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SBP+</a:t>
            </a: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BTC: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lean Energy Backed </a:t>
            </a:r>
            <a:endParaRPr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Digital</a:t>
            </a:r>
            <a:r>
              <a:rPr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Store of Value </a:t>
            </a:r>
            <a:endParaRPr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/>
          <p:nvPr/>
        </p:nvSpPr>
        <p:spPr>
          <a:xfrm>
            <a:off x="4404025" y="801250"/>
            <a:ext cx="4430700" cy="400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EC1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p85"/>
          <p:cNvSpPr txBox="1"/>
          <p:nvPr>
            <p:ph type="title"/>
          </p:nvPr>
        </p:nvSpPr>
        <p:spPr>
          <a:xfrm>
            <a:off x="562200" y="801250"/>
            <a:ext cx="3709200" cy="142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Built for </a:t>
            </a:r>
            <a:r>
              <a:rPr lang="en" sz="3000"/>
              <a:t>Institutions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Powered by 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Clean Miners</a:t>
            </a:r>
            <a:endParaRPr sz="3500"/>
          </a:p>
        </p:txBody>
      </p:sp>
      <p:sp>
        <p:nvSpPr>
          <p:cNvPr id="646" name="Google Shape;646;p85"/>
          <p:cNvSpPr/>
          <p:nvPr/>
        </p:nvSpPr>
        <p:spPr>
          <a:xfrm>
            <a:off x="562200" y="3772900"/>
            <a:ext cx="29238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85"/>
          <p:cNvSpPr txBox="1"/>
          <p:nvPr/>
        </p:nvSpPr>
        <p:spPr>
          <a:xfrm>
            <a:off x="665150" y="3772900"/>
            <a:ext cx="2672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⚡️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Clean mining now earns more.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sp>
        <p:nvSpPr>
          <p:cNvPr id="648" name="Google Shape;648;p85"/>
          <p:cNvSpPr txBox="1"/>
          <p:nvPr/>
        </p:nvSpPr>
        <p:spPr>
          <a:xfrm>
            <a:off x="486000" y="2374150"/>
            <a:ext cx="363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23% of Global hashrate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Public, Sovereign &amp; Private miners</a:t>
            </a:r>
            <a:endParaRPr/>
          </a:p>
        </p:txBody>
      </p:sp>
      <p:pic>
        <p:nvPicPr>
          <p:cNvPr id="649" name="Google Shape;649;p85" title="Untitled-12.png"/>
          <p:cNvPicPr preferRelativeResize="0"/>
          <p:nvPr/>
        </p:nvPicPr>
        <p:blipFill rotWithShape="1">
          <a:blip r:embed="rId4">
            <a:alphaModFix/>
          </a:blip>
          <a:srcRect b="-1389" l="0" r="0" t="0"/>
          <a:stretch/>
        </p:blipFill>
        <p:spPr>
          <a:xfrm>
            <a:off x="4709100" y="1194449"/>
            <a:ext cx="3983051" cy="35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5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"/>
          <p:cNvSpPr txBox="1"/>
          <p:nvPr>
            <p:ph type="title"/>
          </p:nvPr>
        </p:nvSpPr>
        <p:spPr>
          <a:xfrm>
            <a:off x="562200" y="533650"/>
            <a:ext cx="7681500" cy="101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Developing Ecosystem for Bitcoin‑Energy Transition Finance</a:t>
            </a:r>
            <a:endParaRPr sz="3000"/>
          </a:p>
        </p:txBody>
      </p:sp>
      <p:sp>
        <p:nvSpPr>
          <p:cNvPr id="656" name="Google Shape;656;p86"/>
          <p:cNvSpPr txBox="1"/>
          <p:nvPr/>
        </p:nvSpPr>
        <p:spPr>
          <a:xfrm>
            <a:off x="562200" y="2007200"/>
            <a:ext cx="51921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Clean‑Wrapped BTC 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Tokenized proof‑of‑clean‑work BTC, ready for issuance by Zodia Custody,  Coinbase and top custodians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Energy‑Transition Bitcoin ETFs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Spot BTC + SBP ETFs in development with leading European and U.S. issuers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Structured Bitcoin Climate Finance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Bitcoin collateralized lending 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and real world solar yield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products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built on verifiable clean‑work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7" name="Google Shape;657;p86"/>
          <p:cNvSpPr txBox="1"/>
          <p:nvPr/>
        </p:nvSpPr>
        <p:spPr>
          <a:xfrm>
            <a:off x="537250" y="1556463"/>
            <a:ext cx="7157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Institutional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Investment Products: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800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86"/>
          <p:cNvSpPr/>
          <p:nvPr/>
        </p:nvSpPr>
        <p:spPr>
          <a:xfrm>
            <a:off x="638400" y="4339525"/>
            <a:ext cx="61986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86"/>
          <p:cNvSpPr txBox="1"/>
          <p:nvPr/>
        </p:nvSpPr>
        <p:spPr>
          <a:xfrm>
            <a:off x="736874" y="4320667"/>
            <a:ext cx="6483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🥇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first digitally native investment, purpose built for the energy transition</a:t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pic>
        <p:nvPicPr>
          <p:cNvPr id="660" name="Google Shape;660;p86" title="Untitled-2.png"/>
          <p:cNvPicPr preferRelativeResize="0"/>
          <p:nvPr/>
        </p:nvPicPr>
        <p:blipFill rotWithShape="1">
          <a:blip r:embed="rId4">
            <a:alphaModFix/>
          </a:blip>
          <a:srcRect b="2217" l="0" r="0" t="2217"/>
          <a:stretch/>
        </p:blipFill>
        <p:spPr>
          <a:xfrm>
            <a:off x="6173900" y="1821575"/>
            <a:ext cx="2660699" cy="180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6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 txBox="1"/>
          <p:nvPr/>
        </p:nvSpPr>
        <p:spPr>
          <a:xfrm>
            <a:off x="529350" y="1412400"/>
            <a:ext cx="27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 to: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/>
          </a:p>
        </p:txBody>
      </p:sp>
      <p:sp>
        <p:nvSpPr>
          <p:cNvPr id="667" name="Google Shape;667;p87"/>
          <p:cNvSpPr txBox="1"/>
          <p:nvPr/>
        </p:nvSpPr>
        <p:spPr>
          <a:xfrm>
            <a:off x="1284750" y="2261100"/>
            <a:ext cx="32466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Ignite Bitcoin’s Potential to Finance The Energy Revolution </a:t>
            </a:r>
            <a:b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7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b="1" lang="en" sz="7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Welcome the first $1 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Trillion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of </a:t>
            </a:r>
            <a:endParaRPr b="1" sz="15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Climate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Aligned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Capital to Bitcoin</a:t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8" name="Google Shape;668;p87" title="no  complexity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75" y="2099525"/>
            <a:ext cx="980851" cy="9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7" title="sustainable btc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075" y="2891425"/>
            <a:ext cx="980851" cy="98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7"/>
          <p:cNvSpPr txBox="1"/>
          <p:nvPr/>
        </p:nvSpPr>
        <p:spPr>
          <a:xfrm>
            <a:off x="529350" y="4120250"/>
            <a:ext cx="7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www.sustainablebtc.org</a:t>
            </a:r>
            <a:endParaRPr b="1" u="sng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1" name="Google Shape;671;p87" title="Primary Logo Lockup (Light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25" y="507675"/>
            <a:ext cx="1387589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